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60" r:id="rId3"/>
    <p:sldId id="265" r:id="rId4"/>
    <p:sldId id="298" r:id="rId5"/>
    <p:sldId id="316" r:id="rId6"/>
    <p:sldId id="297" r:id="rId7"/>
    <p:sldId id="318" r:id="rId8"/>
    <p:sldId id="278" r:id="rId9"/>
    <p:sldId id="263" r:id="rId10"/>
    <p:sldId id="323" r:id="rId11"/>
    <p:sldId id="324" r:id="rId12"/>
    <p:sldId id="288" r:id="rId13"/>
    <p:sldId id="289" r:id="rId14"/>
    <p:sldId id="262" r:id="rId15"/>
    <p:sldId id="279" r:id="rId16"/>
    <p:sldId id="319" r:id="rId17"/>
    <p:sldId id="325" r:id="rId18"/>
    <p:sldId id="326" r:id="rId19"/>
  </p:sldIdLst>
  <p:sldSz cx="12190413" cy="6859588"/>
  <p:notesSz cx="6858000" cy="9144000"/>
  <p:defaultTextStyle>
    <a:defPPr>
      <a:defRPr lang="pt-BR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421"/>
    <a:srgbClr val="82916A"/>
    <a:srgbClr val="F74D09"/>
    <a:srgbClr val="F2961B"/>
    <a:srgbClr val="FFFFFF"/>
    <a:srgbClr val="D5903D"/>
    <a:srgbClr val="618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94674" autoAdjust="0"/>
  </p:normalViewPr>
  <p:slideViewPr>
    <p:cSldViewPr>
      <p:cViewPr varScale="1">
        <p:scale>
          <a:sx n="68" d="100"/>
          <a:sy n="68" d="100"/>
        </p:scale>
        <p:origin x="882" y="7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E01F2-5E19-4C1D-8A5A-45A249088497}" type="datetimeFigureOut">
              <a:rPr lang="pt-BR" smtClean="0"/>
              <a:pPr/>
              <a:t>04/11/2025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E3A17-2040-4714-844B-090E4EBDA1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00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E3A17-2040-4714-844B-090E4EBDA1D8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6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0505-ADDE-4CDC-B50E-3FAA1C04403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3"/>
          </p:nvPr>
        </p:nvSpPr>
        <p:spPr>
          <a:xfrm>
            <a:off x="5662613" y="6381750"/>
            <a:ext cx="914400" cy="914400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928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98C1-CE43-4973-B75B-7F6E977FD864}" type="datetimeFigureOut">
              <a:rPr lang="pt-BR" smtClean="0"/>
              <a:pPr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0505-ADDE-4CDC-B50E-3FAA1C0440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95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98C1-CE43-4973-B75B-7F6E977FD864}" type="datetimeFigureOut">
              <a:rPr lang="pt-BR" smtClean="0"/>
              <a:pPr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0505-ADDE-4CDC-B50E-3FAA1C0440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52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98C1-CE43-4973-B75B-7F6E977FD864}" type="datetimeFigureOut">
              <a:rPr lang="pt-BR" smtClean="0"/>
              <a:pPr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0505-ADDE-4CDC-B50E-3FAA1C0440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8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98C1-CE43-4973-B75B-7F6E977FD864}" type="datetimeFigureOut">
              <a:rPr lang="pt-BR" smtClean="0"/>
              <a:pPr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0505-ADDE-4CDC-B50E-3FAA1C0440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63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98C1-CE43-4973-B75B-7F6E977FD864}" type="datetimeFigureOut">
              <a:rPr lang="pt-BR" smtClean="0"/>
              <a:pPr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0505-ADDE-4CDC-B50E-3FAA1C0440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36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98C1-CE43-4973-B75B-7F6E977FD864}" type="datetimeFigureOut">
              <a:rPr lang="pt-BR" smtClean="0"/>
              <a:pPr/>
              <a:t>04/11/2025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0505-ADDE-4CDC-B50E-3FAA1C0440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21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98C1-CE43-4973-B75B-7F6E977FD864}" type="datetimeFigureOut">
              <a:rPr lang="pt-BR" smtClean="0"/>
              <a:pPr/>
              <a:t>04/11/2025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0505-ADDE-4CDC-B50E-3FAA1C0440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3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98C1-CE43-4973-B75B-7F6E977FD864}" type="datetimeFigureOut">
              <a:rPr lang="pt-BR" smtClean="0"/>
              <a:pPr/>
              <a:t>04/11/2025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0505-ADDE-4CDC-B50E-3FAA1C0440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58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98C1-CE43-4973-B75B-7F6E977FD864}" type="datetimeFigureOut">
              <a:rPr lang="pt-BR" smtClean="0"/>
              <a:pPr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0505-ADDE-4CDC-B50E-3FAA1C0440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38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98C1-CE43-4973-B75B-7F6E977FD864}" type="datetimeFigureOut">
              <a:rPr lang="pt-BR" smtClean="0"/>
              <a:pPr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0505-ADDE-4CDC-B50E-3FAA1C0440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5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C98C1-CE43-4973-B75B-7F6E977FD864}" type="datetimeFigureOut">
              <a:rPr lang="pt-BR" smtClean="0"/>
              <a:pPr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0505-ADDE-4CDC-B50E-3FAA1C0440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18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OS3VrpIzC6ArEMi_ql3f2HLfFFlch8zp?usp=drive_lin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lavrasviajantes25@gmail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itora.ufpe.br/books/catalog/book/175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foCw7gDZPRM&amp;list=PL9nJ11ynWg3dOLIJGW3Wy-4IJGA2CARps&amp;index=1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BBE3DCB-8588-F203-81E1-0E134B98310F}"/>
              </a:ext>
            </a:extLst>
          </p:cNvPr>
          <p:cNvSpPr/>
          <p:nvPr/>
        </p:nvSpPr>
        <p:spPr>
          <a:xfrm>
            <a:off x="-1" y="0"/>
            <a:ext cx="12190413" cy="6859588"/>
          </a:xfrm>
          <a:prstGeom prst="rect">
            <a:avLst/>
          </a:prstGeom>
          <a:solidFill>
            <a:srgbClr val="F29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1B79FE6-3FF5-11FE-4285-4F0CC3F098EF}"/>
              </a:ext>
            </a:extLst>
          </p:cNvPr>
          <p:cNvSpPr txBox="1"/>
          <p:nvPr/>
        </p:nvSpPr>
        <p:spPr>
          <a:xfrm>
            <a:off x="3849904" y="1409333"/>
            <a:ext cx="784531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</a:rPr>
              <a:t>Proyecto Palabras Viajeras 2025</a:t>
            </a:r>
          </a:p>
          <a:p>
            <a:pPr algn="ctr"/>
            <a:endParaRPr lang="es-ES" sz="4800" b="1" dirty="0">
              <a:solidFill>
                <a:schemeClr val="bg1"/>
              </a:solidFill>
            </a:endParaRPr>
          </a:p>
          <a:p>
            <a:pPr algn="ctr"/>
            <a:r>
              <a:rPr lang="es-ES" sz="4800" b="1" dirty="0">
                <a:solidFill>
                  <a:schemeClr val="bg1"/>
                </a:solidFill>
              </a:rPr>
              <a:t>Presentación general</a:t>
            </a:r>
            <a:endParaRPr lang="es-ES" sz="3400" b="1" i="1" dirty="0">
              <a:solidFill>
                <a:schemeClr val="bg1"/>
              </a:solidFill>
            </a:endParaRPr>
          </a:p>
          <a:p>
            <a:pPr algn="ctr"/>
            <a:r>
              <a:rPr lang="es-ES" sz="3400" b="1" i="1" dirty="0">
                <a:solidFill>
                  <a:schemeClr val="bg1"/>
                </a:solidFill>
              </a:rPr>
              <a:t>Mayo - 2025</a:t>
            </a:r>
            <a:endParaRPr lang="pt-BR" sz="3400" i="1" dirty="0">
              <a:solidFill>
                <a:schemeClr val="bg1"/>
              </a:solidFill>
            </a:endParaRPr>
          </a:p>
        </p:txBody>
      </p:sp>
      <p:pic>
        <p:nvPicPr>
          <p:cNvPr id="16" name="Imagem 15" descr="Uma imagem contendo mesa, homem, andando, rua&#10;&#10;Descrição gerada automaticamente">
            <a:extLst>
              <a:ext uri="{FF2B5EF4-FFF2-40B4-BE49-F238E27FC236}">
                <a16:creationId xmlns:a16="http://schemas.microsoft.com/office/drawing/2014/main" id="{4D536DB0-B9DE-95A4-AD69-060D4B9F40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0" y="405458"/>
            <a:ext cx="3361521" cy="510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32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B49BA-DF5F-6870-9608-6751C4A70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96FA86C-E23F-AD45-E5FA-215D691F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97" y="274701"/>
            <a:ext cx="10958295" cy="850837"/>
          </a:xfrm>
          <a:prstGeom prst="rect">
            <a:avLst/>
          </a:prstGeom>
          <a:solidFill>
            <a:srgbClr val="F29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pt-BR" dirty="0"/>
              <a:t>¿</a:t>
            </a:r>
            <a:r>
              <a:rPr lang="pt-BR" dirty="0" err="1"/>
              <a:t>Qué</a:t>
            </a:r>
            <a:r>
              <a:rPr lang="pt-BR" dirty="0"/>
              <a:t> </a:t>
            </a:r>
            <a:r>
              <a:rPr lang="pt-BR" dirty="0" err="1"/>
              <a:t>tenemos</a:t>
            </a:r>
            <a:r>
              <a:rPr lang="pt-BR" dirty="0"/>
              <a:t> que </a:t>
            </a:r>
            <a:r>
              <a:rPr lang="pt-BR" dirty="0" err="1"/>
              <a:t>hacer</a:t>
            </a:r>
            <a:r>
              <a:rPr lang="pt-BR" dirty="0"/>
              <a:t> 2025?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442770-8F05-27B2-FCF9-D6BBF06B8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826" y="1773610"/>
            <a:ext cx="5273316" cy="452701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sz="2400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Escuelas</a:t>
            </a:r>
            <a:r>
              <a:rPr lang="pt-BR" sz="2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chilenas:</a:t>
            </a:r>
          </a:p>
          <a:p>
            <a:pPr marL="0" indent="0" algn="ctr">
              <a:buNone/>
            </a:pPr>
            <a:endParaRPr lang="pt-BR" sz="2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COLEGIO METODISTA EDÉN DEL NIÑO</a:t>
            </a:r>
            <a:r>
              <a:rPr lang="pt-BR" sz="23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Los Andes (1 </a:t>
            </a:r>
            <a:r>
              <a:rPr lang="pt-BR" sz="2300" kern="100" dirty="0" err="1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clase</a:t>
            </a: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JOSE DE SAN MARTIN</a:t>
            </a:r>
            <a:r>
              <a:rPr lang="pt-BR" sz="23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San Felipe (2 </a:t>
            </a:r>
            <a:r>
              <a:rPr lang="pt-BR" sz="2300" kern="100" dirty="0" err="1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clases</a:t>
            </a: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COLEGIO " LE BEAU JOUR" </a:t>
            </a:r>
            <a:r>
              <a:rPr lang="pt-BR" sz="23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pt-BR" sz="2300" kern="100" dirty="0" err="1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Viña</a:t>
            </a: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300" kern="100" dirty="0" err="1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del</a:t>
            </a: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Mar (3 </a:t>
            </a:r>
            <a:r>
              <a:rPr lang="pt-BR" sz="2300" kern="100" dirty="0" err="1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clases</a:t>
            </a: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COLEGIO EVERGREEN</a:t>
            </a:r>
            <a:r>
              <a:rPr lang="pt-BR" sz="23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pt-BR" sz="2300" kern="100" dirty="0" err="1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Ligua</a:t>
            </a: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(2 </a:t>
            </a:r>
            <a:r>
              <a:rPr lang="pt-BR" sz="2300" kern="100" dirty="0" err="1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clases</a:t>
            </a: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SAINT MARY SCHOOL</a:t>
            </a:r>
            <a:r>
              <a:rPr lang="pt-BR" sz="23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pt-BR" sz="2300" kern="100" dirty="0" err="1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Calera</a:t>
            </a: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(1 classe)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LICEO TÉCNICO PROFESIONAL PAPUDO</a:t>
            </a:r>
            <a:r>
              <a:rPr lang="pt-BR" sz="23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Papudo (2 </a:t>
            </a:r>
            <a:r>
              <a:rPr lang="pt-BR" sz="2300" kern="100" dirty="0" err="1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clases</a:t>
            </a: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COLEGIO RUBÉN CASTRO - </a:t>
            </a:r>
            <a:r>
              <a:rPr lang="pt-BR" sz="2300" kern="100" dirty="0" err="1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Viña</a:t>
            </a: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300" kern="100" dirty="0" err="1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del</a:t>
            </a: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Mar (2 </a:t>
            </a:r>
            <a:r>
              <a:rPr lang="pt-BR" sz="2300" kern="100" dirty="0" err="1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clases</a:t>
            </a:r>
            <a:r>
              <a:rPr lang="pt-BR" sz="2300" kern="100" dirty="0">
                <a:solidFill>
                  <a:srgbClr val="EE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300" kern="100" dirty="0">
                <a:solidFill>
                  <a:srgbClr val="EE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Total: 13 </a:t>
            </a:r>
            <a:r>
              <a:rPr lang="pt-BR" sz="2300" kern="100" dirty="0" err="1">
                <a:solidFill>
                  <a:srgbClr val="EE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clases</a:t>
            </a:r>
            <a:r>
              <a:rPr lang="pt-BR" sz="2300" kern="100" dirty="0">
                <a:solidFill>
                  <a:srgbClr val="EE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7 </a:t>
            </a:r>
            <a:r>
              <a:rPr lang="pt-BR" sz="2300" kern="100" dirty="0" err="1">
                <a:solidFill>
                  <a:srgbClr val="EE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escuela</a:t>
            </a:r>
            <a:r>
              <a:rPr lang="pt-BR" sz="2200" kern="100" dirty="0" err="1">
                <a:solidFill>
                  <a:srgbClr val="EE000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pt-BR" sz="2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pt-BR" sz="1800" b="1" kern="100" dirty="0">
              <a:solidFill>
                <a:srgbClr val="EE0000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509471-AF42-568C-ECA0-B10BDB86B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1150" y="1299914"/>
            <a:ext cx="6192690" cy="54744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1800" dirty="0"/>
              <a:t>Escolas brasileiras: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1800" dirty="0"/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CRECHE ESCOLA MUNICIPAL PORTO DIGITAL DO RECIFE</a:t>
            </a:r>
            <a:r>
              <a:rPr lang="pt-BR" sz="18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pt-BR" sz="1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Recife (1 turma)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ESCOLA JOSÉ RODRIGUES DE BRITO</a:t>
            </a:r>
            <a:r>
              <a:rPr lang="pt-BR" sz="18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pt-BR" sz="1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Afogados da Ingazeira (4 turmas)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ESCOLA N.S. DE LOURDES</a:t>
            </a:r>
            <a:r>
              <a:rPr lang="pt-BR" sz="18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pt-BR" sz="1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Afogados da Ingazeira (1 turma)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ESCOLA </a:t>
            </a:r>
            <a:r>
              <a:rPr lang="pt-BR" sz="1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MUNICIPAL DO COQUE</a:t>
            </a:r>
            <a:r>
              <a:rPr lang="pt-BR" sz="18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pt-BR" sz="1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Recife (5 turmas)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E.M SEVERINA LIRA</a:t>
            </a:r>
            <a:r>
              <a:rPr lang="pt-BR" sz="18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pt-BR" sz="18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Recife (4 turmas)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E. M. PADRE DONINO</a:t>
            </a:r>
            <a:r>
              <a:rPr lang="pt-BR" sz="18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pt-BR" sz="18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Recife (1 turma)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E. M. ANTÔNIO DE BRITO ALVES</a:t>
            </a:r>
            <a:r>
              <a:rPr lang="pt-BR" sz="18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pt-BR" sz="18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Recife (1 grupo)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E. M. PROFESSOR JOSÉ DA COSTA PORTO</a:t>
            </a:r>
            <a:r>
              <a:rPr lang="pt-BR" sz="18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pt-BR" sz="18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Recife ( 1 grupo e 1 turma)</a:t>
            </a:r>
            <a:endParaRPr lang="pt-BR" sz="1800" kern="100" dirty="0">
              <a:solidFill>
                <a:srgbClr val="FF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Total: 19 turmas/grupos, 8 escolas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A1482F8-41F5-080B-D91F-F95DA837B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25" y="117426"/>
            <a:ext cx="1371719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49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07AA3-0B13-157D-46B1-4497DE153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3E4A1F-7D71-53F2-ECE6-234068E62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1128" y="1635322"/>
            <a:ext cx="5876725" cy="499757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 </a:t>
            </a:r>
            <a:endParaRPr lang="pt-BR" sz="28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612A177-C7F1-68A5-9EAC-E2523EA4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  <a:solidFill>
            <a:srgbClr val="F29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pt-BR" dirty="0" err="1"/>
              <a:t>Parejas</a:t>
            </a:r>
            <a:r>
              <a:rPr lang="pt-BR" dirty="0"/>
              <a:t> Ensino Fundamental (13 anos +)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C9D245-F0FC-A5E4-1774-CD803FAC1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869" y="2003638"/>
            <a:ext cx="10700673" cy="4527011"/>
          </a:xfrm>
        </p:spPr>
        <p:txBody>
          <a:bodyPr/>
          <a:lstStyle/>
          <a:p>
            <a:pPr marL="0" indent="0" algn="ctr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9BB8EED-E6F0-2A40-0D47-B9CB7B72B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9" y="911098"/>
            <a:ext cx="1371719" cy="181676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F13E26D-0C57-3EB7-7206-6A41C0542179}"/>
              </a:ext>
            </a:extLst>
          </p:cNvPr>
          <p:cNvSpPr txBox="1"/>
          <p:nvPr/>
        </p:nvSpPr>
        <p:spPr>
          <a:xfrm>
            <a:off x="262558" y="2727863"/>
            <a:ext cx="82824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Escola Municipal Prof. José da Costa Porto e 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Colegio Rubén Castro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Escola Municipal Antônio de Brito Alves e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Liceo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Tecnico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Profesional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Papudo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39B2339-1199-3B80-18B7-D277C1023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232" y="1825601"/>
            <a:ext cx="2871465" cy="220084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48CA682-BF50-1150-0D5F-9CC90755F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285" y="4410974"/>
            <a:ext cx="4192308" cy="222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59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BBE3DCB-8588-F203-81E1-0E134B98310F}"/>
              </a:ext>
            </a:extLst>
          </p:cNvPr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F29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1B79FE6-3FF5-11FE-4285-4F0CC3F098EF}"/>
              </a:ext>
            </a:extLst>
          </p:cNvPr>
          <p:cNvSpPr txBox="1"/>
          <p:nvPr/>
        </p:nvSpPr>
        <p:spPr>
          <a:xfrm>
            <a:off x="4943078" y="2814241"/>
            <a:ext cx="561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/>
              <a:t>4. </a:t>
            </a:r>
            <a:r>
              <a:rPr lang="es-ES" sz="36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Cronología</a:t>
            </a:r>
            <a:r>
              <a:rPr lang="es-ES" sz="3400" b="1" dirty="0"/>
              <a:t> </a:t>
            </a:r>
          </a:p>
        </p:txBody>
      </p:sp>
      <p:pic>
        <p:nvPicPr>
          <p:cNvPr id="16" name="Imagem 15" descr="Uma imagem contendo mesa, homem, andando, rua&#10;&#10;Descrição gerada automaticamente">
            <a:extLst>
              <a:ext uri="{FF2B5EF4-FFF2-40B4-BE49-F238E27FC236}">
                <a16:creationId xmlns:a16="http://schemas.microsoft.com/office/drawing/2014/main" id="{4D536DB0-B9DE-95A4-AD69-060D4B9F4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1"/>
          <a:stretch/>
        </p:blipFill>
        <p:spPr>
          <a:xfrm>
            <a:off x="694606" y="1053530"/>
            <a:ext cx="336152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9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pt-BR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FontTx/>
              <a:buChar char="-"/>
            </a:pPr>
            <a:endParaRPr lang="pt-BR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7C1C7010-D094-48F3-7F7B-65AD80B34BC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0112063"/>
              </p:ext>
            </p:extLst>
          </p:nvPr>
        </p:nvGraphicFramePr>
        <p:xfrm>
          <a:off x="406574" y="1744586"/>
          <a:ext cx="11593288" cy="4621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5163">
                  <a:extLst>
                    <a:ext uri="{9D8B030D-6E8A-4147-A177-3AD203B41FA5}">
                      <a16:colId xmlns:a16="http://schemas.microsoft.com/office/drawing/2014/main" val="1807577336"/>
                    </a:ext>
                  </a:extLst>
                </a:gridCol>
                <a:gridCol w="9438125">
                  <a:extLst>
                    <a:ext uri="{9D8B030D-6E8A-4147-A177-3AD203B41FA5}">
                      <a16:colId xmlns:a16="http://schemas.microsoft.com/office/drawing/2014/main" val="1019216161"/>
                    </a:ext>
                  </a:extLst>
                </a:gridCol>
              </a:tblGrid>
              <a:tr h="649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+mj-lt"/>
                        </a:rPr>
                        <a:t>Meses</a:t>
                      </a:r>
                      <a:endParaRPr lang="pt-BR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kern="100" dirty="0" err="1">
                          <a:effectLst/>
                          <a:latin typeface="+mj-lt"/>
                          <a:cs typeface="Arial" panose="020B0604020202020204" pitchFamily="34" charset="0"/>
                        </a:rPr>
                        <a:t>Actividades</a:t>
                      </a:r>
                      <a:endParaRPr lang="pt-BR" sz="2800" kern="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368931"/>
                  </a:ext>
                </a:extLst>
              </a:tr>
              <a:tr h="1027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latin typeface="+mj-lt"/>
                        </a:rPr>
                        <a:t>Abril y mayo</a:t>
                      </a:r>
                      <a:endParaRPr lang="pt-BR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Reunión de </a:t>
                      </a:r>
                      <a:r>
                        <a:rPr lang="es-ES" sz="2000" dirty="0">
                          <a:latin typeface="+mj-lt"/>
                          <a:cs typeface="Arial" panose="020B0604020202020204" pitchFamily="34" charset="0"/>
                        </a:rPr>
                        <a:t>presentación de la propuesta </a:t>
                      </a:r>
                      <a:r>
                        <a:rPr lang="es-ES" sz="2000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(21/04)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Distribución de parejas de trabajo por coordinación por escuela (26/05)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762576"/>
                  </a:ext>
                </a:extLst>
              </a:tr>
              <a:tr h="1453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latin typeface="+mj-lt"/>
                        </a:rPr>
                        <a:t>Junio ​​e </a:t>
                      </a:r>
                      <a:r>
                        <a:rPr lang="es-ES" sz="2000" dirty="0" err="1">
                          <a:latin typeface="+mj-lt"/>
                        </a:rPr>
                        <a:t>Julho</a:t>
                      </a:r>
                      <a:endParaRPr lang="pt-BR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2000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Contacto inicial entre profesores que compondrán parejas de trabajo (até 10/06)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2000" dirty="0">
                          <a:latin typeface="+mj-lt"/>
                          <a:cs typeface="Arial" panose="020B0604020202020204" pitchFamily="34" charset="0"/>
                        </a:rPr>
                        <a:t>Envío de un vídeo presentando la clase (até 16/6)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2000" dirty="0">
                          <a:latin typeface="+mj-lt"/>
                          <a:cs typeface="Arial" panose="020B0604020202020204" pitchFamily="34" charset="0"/>
                        </a:rPr>
                        <a:t>Planificación e inicio de l</a:t>
                      </a:r>
                      <a:r>
                        <a:rPr lang="es-ES" sz="2000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 etapas de las secuencia de actividades por clase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5118971"/>
                  </a:ext>
                </a:extLst>
              </a:tr>
              <a:tr h="95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+mj-lt"/>
                        </a:rPr>
                        <a:t>Agosto a Outubro</a:t>
                      </a:r>
                      <a:endParaRPr lang="pt-BR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10885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- Realización de las etapas de la secuencia de actividades por clase con etapas de intercambio (carta, otros géneros)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2010031"/>
                  </a:ext>
                </a:extLst>
              </a:tr>
              <a:tr h="539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+mj-lt"/>
                        </a:rPr>
                        <a:t>Novembro</a:t>
                      </a:r>
                      <a:endParaRPr lang="pt-BR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10885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s-ES" sz="2000" kern="1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Sistematización de experiencias e </a:t>
                      </a:r>
                      <a:r>
                        <a:rPr lang="es-ES" sz="2000" kern="100" dirty="0" err="1">
                          <a:effectLst/>
                          <a:latin typeface="+mj-lt"/>
                          <a:cs typeface="Arial" panose="020B0604020202020204" pitchFamily="34" charset="0"/>
                        </a:rPr>
                        <a:t>postagem</a:t>
                      </a:r>
                      <a:r>
                        <a:rPr lang="es-ES" sz="2000" kern="1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s-ES" sz="2000" kern="100" dirty="0" err="1">
                          <a:effectLst/>
                          <a:latin typeface="+mj-lt"/>
                          <a:cs typeface="Arial" panose="020B0604020202020204" pitchFamily="34" charset="0"/>
                        </a:rPr>
                        <a:t>produto</a:t>
                      </a:r>
                      <a:r>
                        <a:rPr lang="es-ES" sz="2000" kern="1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 final no drive.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5554423"/>
                  </a:ext>
                </a:extLst>
              </a:tr>
            </a:tbl>
          </a:graphicData>
        </a:graphic>
      </p:graphicFrame>
      <p:pic>
        <p:nvPicPr>
          <p:cNvPr id="11" name="Imagem 10" descr="Uma imagem contendo mesa, homem, andando, rua&#10;&#10;Descrição gerada automaticamente">
            <a:extLst>
              <a:ext uri="{FF2B5EF4-FFF2-40B4-BE49-F238E27FC236}">
                <a16:creationId xmlns:a16="http://schemas.microsoft.com/office/drawing/2014/main" id="{8DBA2C96-11B0-8B93-BDBC-674C9658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0" y="31639"/>
            <a:ext cx="988245" cy="117302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2B508AF-FAF6-2614-35F7-3CAC6148E8AD}"/>
              </a:ext>
            </a:extLst>
          </p:cNvPr>
          <p:cNvSpPr txBox="1"/>
          <p:nvPr/>
        </p:nvSpPr>
        <p:spPr>
          <a:xfrm>
            <a:off x="3827514" y="493441"/>
            <a:ext cx="630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6">
                    <a:lumMod val="75000"/>
                  </a:schemeClr>
                </a:solidFill>
              </a:rPr>
              <a:t>Proyecto Palabras Viajeras 2025</a:t>
            </a:r>
            <a:endParaRPr lang="pt-BR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851BEA9-8249-49E6-23E4-1E4DB45A7C52}"/>
              </a:ext>
            </a:extLst>
          </p:cNvPr>
          <p:cNvSpPr/>
          <p:nvPr/>
        </p:nvSpPr>
        <p:spPr>
          <a:xfrm>
            <a:off x="5526521" y="1269554"/>
            <a:ext cx="6473341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B9047067-D3F3-4BB4-7A4F-0DAB55C06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52113" y="-115656"/>
            <a:ext cx="20298517" cy="44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548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BBE3DCB-8588-F203-81E1-0E134B98310F}"/>
              </a:ext>
            </a:extLst>
          </p:cNvPr>
          <p:cNvSpPr/>
          <p:nvPr/>
        </p:nvSpPr>
        <p:spPr>
          <a:xfrm>
            <a:off x="-1" y="0"/>
            <a:ext cx="12190413" cy="6859588"/>
          </a:xfrm>
          <a:prstGeom prst="rect">
            <a:avLst/>
          </a:prstGeom>
          <a:solidFill>
            <a:srgbClr val="F29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1B79FE6-3FF5-11FE-4285-4F0CC3F098EF}"/>
              </a:ext>
            </a:extLst>
          </p:cNvPr>
          <p:cNvSpPr txBox="1"/>
          <p:nvPr/>
        </p:nvSpPr>
        <p:spPr>
          <a:xfrm>
            <a:off x="4750734" y="2963038"/>
            <a:ext cx="626469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5. Flujo de comunicación </a:t>
            </a:r>
            <a:endParaRPr lang="pt-BR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4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6" name="Imagem 15" descr="Uma imagem contendo mesa, homem, andando, rua&#10;&#10;Descrição gerada automaticamente">
            <a:extLst>
              <a:ext uri="{FF2B5EF4-FFF2-40B4-BE49-F238E27FC236}">
                <a16:creationId xmlns:a16="http://schemas.microsoft.com/office/drawing/2014/main" id="{4D536DB0-B9DE-95A4-AD69-060D4B9F4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1"/>
          <a:stretch/>
        </p:blipFill>
        <p:spPr>
          <a:xfrm>
            <a:off x="406574" y="1197546"/>
            <a:ext cx="336152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16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520" y="1485578"/>
            <a:ext cx="10971372" cy="4968552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algn="just">
              <a:spcBef>
                <a:spcPts val="0"/>
              </a:spcBef>
            </a:pPr>
            <a:r>
              <a:rPr lang="es-ES" sz="2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</a:t>
            </a:r>
            <a:r>
              <a:rPr lang="es-ES" sz="1200" dirty="0"/>
              <a:t> </a:t>
            </a:r>
            <a:r>
              <a:rPr lang="es-ES" sz="2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creará un grupo de WhatsApp y correo electrónico para los equipos de coordinación del proyecto, incluida la representación de todas las escuelas y CEEL. El propósito de este grupo es organizar nuestro trabajo colectivo.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28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just">
              <a:spcBef>
                <a:spcPts val="0"/>
              </a:spcBef>
            </a:pPr>
            <a:r>
              <a:rPr lang="es-ES" sz="2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Otras comunicaciones, que involucren intereses específicos de cada escuela o clases de la escuela, deben hacerse directamente entre las partes interesadas.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8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1" name="Imagem 10" descr="Uma imagem contendo mesa, homem, andando, rua&#10;&#10;Descrição gerada automaticamente">
            <a:extLst>
              <a:ext uri="{FF2B5EF4-FFF2-40B4-BE49-F238E27FC236}">
                <a16:creationId xmlns:a16="http://schemas.microsoft.com/office/drawing/2014/main" id="{8DBA2C96-11B0-8B93-BDBC-674C9658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08" y="117426"/>
            <a:ext cx="1413185" cy="187220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2B508AF-FAF6-2614-35F7-3CAC6148E8AD}"/>
              </a:ext>
            </a:extLst>
          </p:cNvPr>
          <p:cNvSpPr txBox="1"/>
          <p:nvPr/>
        </p:nvSpPr>
        <p:spPr>
          <a:xfrm>
            <a:off x="3430910" y="29192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6">
                    <a:lumMod val="75000"/>
                  </a:schemeClr>
                </a:solidFill>
              </a:rPr>
              <a:t>Proyecto Palabras Viajeras 2025</a:t>
            </a:r>
            <a:endParaRPr lang="pt-BR" sz="3600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851BEA9-8249-49E6-23E4-1E4DB45A7C52}"/>
              </a:ext>
            </a:extLst>
          </p:cNvPr>
          <p:cNvSpPr/>
          <p:nvPr/>
        </p:nvSpPr>
        <p:spPr>
          <a:xfrm>
            <a:off x="5526521" y="1269554"/>
            <a:ext cx="6473341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C2EE97A-6735-9B14-EF61-361AF0678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69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39A54-59F3-EF5D-B6F5-713D028AE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E3B293-C63C-2023-7510-15812AA68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0" y="1485578"/>
            <a:ext cx="10971372" cy="496855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pt-BR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1" name="Imagem 10" descr="Uma imagem contendo mesa, homem, andando, rua&#10;&#10;Descrição gerada automaticamente">
            <a:extLst>
              <a:ext uri="{FF2B5EF4-FFF2-40B4-BE49-F238E27FC236}">
                <a16:creationId xmlns:a16="http://schemas.microsoft.com/office/drawing/2014/main" id="{B36971BC-8A6E-471E-2E4A-89DDA3848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0" y="266423"/>
            <a:ext cx="1413185" cy="187220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7DE8A1B-570E-4404-D7CC-366F0D100380}"/>
              </a:ext>
            </a:extLst>
          </p:cNvPr>
          <p:cNvSpPr txBox="1"/>
          <p:nvPr/>
        </p:nvSpPr>
        <p:spPr>
          <a:xfrm>
            <a:off x="3430910" y="29192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6">
                    <a:lumMod val="75000"/>
                  </a:schemeClr>
                </a:solidFill>
              </a:rPr>
              <a:t>Proyecto Palabras Viajeras 2025</a:t>
            </a:r>
            <a:endParaRPr lang="pt-BR" sz="3600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6464FE3-2C4F-262C-4581-A5B211420081}"/>
              </a:ext>
            </a:extLst>
          </p:cNvPr>
          <p:cNvSpPr/>
          <p:nvPr/>
        </p:nvSpPr>
        <p:spPr>
          <a:xfrm>
            <a:off x="5526521" y="1269554"/>
            <a:ext cx="6473341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740550-828F-8898-F787-89AA8C383CB7}"/>
              </a:ext>
            </a:extLst>
          </p:cNvPr>
          <p:cNvSpPr txBox="1"/>
          <p:nvPr/>
        </p:nvSpPr>
        <p:spPr>
          <a:xfrm>
            <a:off x="1198662" y="2603097"/>
            <a:ext cx="105851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rPr>
              <a:t>Todos los productos de intercambio se depositarán en el drive: </a:t>
            </a:r>
            <a:r>
              <a:rPr lang="pt-BR" altLang="pt-BR" sz="2400" dirty="0">
                <a:solidFill>
                  <a:srgbClr val="222222"/>
                </a:solidFill>
                <a:cs typeface="Arial" panose="020B0604020202020204" pitchFamily="34" charset="0"/>
              </a:rPr>
              <a:t>  </a:t>
            </a:r>
            <a:r>
              <a:rPr lang="pt-BR" altLang="pt-BR" sz="2400" dirty="0">
                <a:solidFill>
                  <a:srgbClr val="1155CC"/>
                </a:solidFill>
                <a:cs typeface="Arial" panose="020B0604020202020204" pitchFamily="34" charset="0"/>
                <a:hlinkClick r:id="rId3"/>
              </a:rPr>
              <a:t>https://drive.google.com/drive/folders/1OS3VrpIzC6ArEMi_ql3f2HLfFFlch8zp?usp=drive_link</a:t>
            </a:r>
            <a:endParaRPr lang="pt-BR" altLang="pt-BR" sz="2400" dirty="0">
              <a:solidFill>
                <a:srgbClr val="1155CC"/>
              </a:solidFill>
              <a:cs typeface="Arial" panose="020B0604020202020204" pitchFamily="34" charset="0"/>
            </a:endParaRPr>
          </a:p>
          <a:p>
            <a:endParaRPr lang="pt-BR" sz="2400" dirty="0">
              <a:solidFill>
                <a:srgbClr val="1155CC"/>
              </a:solidFill>
              <a:ea typeface="Calibri"/>
              <a:cs typeface="Arial" panose="020B0604020202020204" pitchFamily="34" charset="0"/>
              <a:sym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rPr>
              <a:t>Comunicaciones por correo electrónico: </a:t>
            </a:r>
            <a:r>
              <a:rPr lang="es-ES" sz="2400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  <a:hlinkClick r:id="rId4"/>
              </a:rPr>
              <a:t>palavrasviajantes25@gmail.com</a:t>
            </a:r>
            <a:r>
              <a:rPr lang="es-ES" sz="2400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dk1"/>
              </a:solidFill>
              <a:ea typeface="Calibri"/>
              <a:cs typeface="Arial" panose="020B0604020202020204" pitchFamily="34" charset="0"/>
              <a:sym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rPr>
              <a:t>Los contactos de todos los participantes, distribuidos por colegio, clase y parejas, se enviarán por correo electrónico y estarán disponibles en drive.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92146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D9B7F-B53B-26F6-D597-F9FBDD97C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mesa, homem, andando, rua&#10;&#10;Descrição gerada automaticamente">
            <a:extLst>
              <a:ext uri="{FF2B5EF4-FFF2-40B4-BE49-F238E27FC236}">
                <a16:creationId xmlns:a16="http://schemas.microsoft.com/office/drawing/2014/main" id="{9ADE605A-9B5B-39A8-F114-78B8EBB1B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1" y="82191"/>
            <a:ext cx="1413185" cy="187220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B7A5EBE-7EBC-729F-2A2D-E0DD16FE963B}"/>
              </a:ext>
            </a:extLst>
          </p:cNvPr>
          <p:cNvSpPr txBox="1"/>
          <p:nvPr/>
        </p:nvSpPr>
        <p:spPr>
          <a:xfrm>
            <a:off x="2062758" y="105229"/>
            <a:ext cx="951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rPr>
              <a:t>Sugerencias de material de estudio y apoyo para el desarrollo de secuencias o proyectos didácticos</a:t>
            </a:r>
            <a:endParaRPr lang="pt-BR" sz="3600" dirty="0">
              <a:solidFill>
                <a:schemeClr val="dk1"/>
              </a:solidFill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925C80D-60DB-A863-67A4-76C1512DF120}"/>
              </a:ext>
            </a:extLst>
          </p:cNvPr>
          <p:cNvSpPr/>
          <p:nvPr/>
        </p:nvSpPr>
        <p:spPr>
          <a:xfrm>
            <a:off x="5526521" y="1269554"/>
            <a:ext cx="6473341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9ABA69-F2E7-BA4A-5F84-4E3BD12E52DA}"/>
              </a:ext>
            </a:extLst>
          </p:cNvPr>
          <p:cNvSpPr txBox="1"/>
          <p:nvPr/>
        </p:nvSpPr>
        <p:spPr>
          <a:xfrm>
            <a:off x="262559" y="1954399"/>
            <a:ext cx="1192785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  <a:hlinkClick r:id="rId3"/>
              </a:rPr>
              <a:t>https://editora.ufpe.br/books/catalog/book/175</a:t>
            </a:r>
            <a:r>
              <a:rPr lang="pt-BR" sz="2400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</a:p>
          <a:p>
            <a:endParaRPr lang="pt-BR" sz="2400" dirty="0">
              <a:solidFill>
                <a:schemeClr val="dk1"/>
              </a:solidFill>
              <a:ea typeface="Calibri"/>
              <a:cs typeface="Arial" panose="020B0604020202020204" pitchFamily="34" charset="0"/>
              <a:sym typeface="Calibri"/>
            </a:endParaRPr>
          </a:p>
          <a:p>
            <a:endParaRPr lang="pt-BR" sz="2400" dirty="0">
              <a:solidFill>
                <a:schemeClr val="dk1"/>
              </a:solidFill>
              <a:ea typeface="Calibri"/>
              <a:cs typeface="Arial" panose="020B0604020202020204" pitchFamily="34" charset="0"/>
              <a:sym typeface="Calibri"/>
            </a:endParaRPr>
          </a:p>
          <a:p>
            <a:r>
              <a:rPr lang="pt-BR" sz="2400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  <a:hlinkClick r:id="rId4"/>
              </a:rPr>
              <a:t>https://www.ceale.fae.ufmg.br/glossarioceale/verbetes/sequencia-didatica</a:t>
            </a:r>
          </a:p>
          <a:p>
            <a:endParaRPr lang="pt-BR" sz="2400" dirty="0">
              <a:solidFill>
                <a:schemeClr val="dk1"/>
              </a:solidFill>
              <a:ea typeface="Calibri"/>
              <a:cs typeface="Arial" panose="020B0604020202020204" pitchFamily="34" charset="0"/>
              <a:sym typeface="Calibri"/>
              <a:hlinkClick r:id="rId4"/>
            </a:endParaRPr>
          </a:p>
          <a:p>
            <a:endParaRPr lang="pt-BR" sz="2400" dirty="0">
              <a:solidFill>
                <a:schemeClr val="dk1"/>
              </a:solidFill>
              <a:ea typeface="Calibri"/>
              <a:cs typeface="Arial" panose="020B0604020202020204" pitchFamily="34" charset="0"/>
              <a:sym typeface="Calibri"/>
              <a:hlinkClick r:id="rId4"/>
            </a:endParaRPr>
          </a:p>
          <a:p>
            <a:r>
              <a:rPr lang="pt-BR" sz="2400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  <a:hlinkClick r:id="rId4"/>
              </a:rPr>
              <a:t>https://www.youtube.com/watch?v=foCw7gDZPRM&amp;list=PL9nJ11ynWg3dOLIJGW3Wy-4IJGA2CARps&amp;index=10</a:t>
            </a:r>
            <a:r>
              <a:rPr lang="pt-BR" sz="2400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rPr>
              <a:t>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F1F3D2F-438A-E310-0FD8-47C5FD013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254" y="1459027"/>
            <a:ext cx="1333500" cy="13335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A9C9A8B-E554-1253-9C2F-394E3A3BF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7717" y="5046277"/>
            <a:ext cx="7056785" cy="12992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CE71B53-BD43-F2A0-72C2-7352915A41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1921" y="1598946"/>
            <a:ext cx="3951317" cy="13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82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FECHAS CLAVES Y ACTIVIDADES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dirty="0" smtClean="0"/>
              <a:t>12 de mayo 2026 SEMINARIO MULTICULTURAL CHILE BRASIL</a:t>
            </a:r>
          </a:p>
          <a:p>
            <a:r>
              <a:rPr lang="es-CL" dirty="0" smtClean="0"/>
              <a:t>ACTO DE INAUGURACIÓN 9:AM CASA CENTRAL UPLA.</a:t>
            </a:r>
          </a:p>
          <a:p>
            <a:r>
              <a:rPr lang="es-CL" dirty="0" smtClean="0"/>
              <a:t>EXPOSICIÓN DE ESTUDIANTES CASA CENTRAL (EVIDENCIAS DE LO PRODUCIDO)</a:t>
            </a:r>
          </a:p>
          <a:p>
            <a:r>
              <a:rPr lang="es-CL" dirty="0" smtClean="0"/>
              <a:t>13 DE MAYO 2026 JORNADA MAÑANA VISITA AL ESTABLECIMIENTO DE PARES DOCENTES DE BRASIL </a:t>
            </a:r>
          </a:p>
          <a:p>
            <a:r>
              <a:rPr lang="es-CL" dirty="0" smtClean="0"/>
              <a:t>SE COMPARTIRÁ FORMULARIO DE INSCRIPCIÓN</a:t>
            </a:r>
          </a:p>
          <a:p>
            <a:r>
              <a:rPr lang="es-CL" dirty="0" smtClean="0"/>
              <a:t>TRASLADO DE DELEGACIÓN AL RECIENTO EL DÍA 13 DE MAYO Y AL ACTO INAUGURAL.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5245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4646" y="1650124"/>
            <a:ext cx="10585176" cy="494802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</a:t>
            </a:r>
            <a:r>
              <a:rPr lang="es-ES" sz="2800" b="1" dirty="0">
                <a:solidFill>
                  <a:schemeClr val="dk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nformación general</a:t>
            </a: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s-ES" sz="2800" b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Breve </a:t>
            </a:r>
            <a:r>
              <a:rPr lang="es-ES" sz="2800" b="1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historico</a:t>
            </a:r>
            <a:r>
              <a:rPr lang="es-ES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del Proyecto Palabras Viajeras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Parámetros generales del Proyecto Palabras Viajeras para 2025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Distribución de clases por escuela para el intercambio e temas propuestos por las escuelas de Brasil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Cronología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Flujo de comunicación</a:t>
            </a:r>
            <a:endParaRPr lang="pt-BR" sz="2800" b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9" name="Imagem 8" descr="Uma imagem contendo mesa, homem, andando, rua&#10;&#10;Descrição gerada automaticamente">
            <a:extLst>
              <a:ext uri="{FF2B5EF4-FFF2-40B4-BE49-F238E27FC236}">
                <a16:creationId xmlns:a16="http://schemas.microsoft.com/office/drawing/2014/main" id="{2151BFED-EF43-BA0A-A7DC-380ADD03BE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42" y="44316"/>
            <a:ext cx="988245" cy="150040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D46459E-A9C1-91BD-52FE-92F2FE17C175}"/>
              </a:ext>
            </a:extLst>
          </p:cNvPr>
          <p:cNvSpPr txBox="1"/>
          <p:nvPr/>
        </p:nvSpPr>
        <p:spPr>
          <a:xfrm>
            <a:off x="3070870" y="50212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6">
                    <a:lumMod val="75000"/>
                  </a:schemeClr>
                </a:solidFill>
              </a:rPr>
              <a:t>Proyecto Palabras Viajeras 2025</a:t>
            </a:r>
            <a:endParaRPr lang="pt-BR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281C386-00B6-10F4-0FC9-39FA972C6083}"/>
              </a:ext>
            </a:extLst>
          </p:cNvPr>
          <p:cNvSpPr/>
          <p:nvPr/>
        </p:nvSpPr>
        <p:spPr>
          <a:xfrm>
            <a:off x="5526521" y="1269554"/>
            <a:ext cx="6473341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53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4605" y="1989634"/>
            <a:ext cx="11282393" cy="445139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¿Qué hemos logrado ya?   </a:t>
            </a:r>
            <a:endParaRPr lang="es-ES" sz="2800" b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es-ES" sz="1050" b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s-ES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 2020: </a:t>
            </a:r>
            <a:r>
              <a:rPr lang="es-ES" sz="2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Durante el período de aislamiento por la pandemia, realizamos encuentros de capacitación online sobre géneros epistolares y comenzamos el intercambio epistolar entre 4 colegios de la Rede del Coque y la Escuela Laura Matus (</a:t>
            </a:r>
            <a:r>
              <a:rPr lang="es-ES" sz="28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Donuihe</a:t>
            </a:r>
            <a:r>
              <a:rPr lang="es-ES" sz="2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Chile).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s-ES" sz="28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s-ES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 2021: </a:t>
            </a:r>
            <a:r>
              <a:rPr lang="es-ES" sz="2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20 grupos intercambiaron cartas entre Chile y Coque/Recife.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s-ES" sz="28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1" name="Imagem 10" descr="Uma imagem contendo mesa, homem, andando, rua&#10;&#10;Descrição gerada automaticamente">
            <a:extLst>
              <a:ext uri="{FF2B5EF4-FFF2-40B4-BE49-F238E27FC236}">
                <a16:creationId xmlns:a16="http://schemas.microsoft.com/office/drawing/2014/main" id="{8DBA2C96-11B0-8B93-BDBC-674C9658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7" y="117426"/>
            <a:ext cx="1352543" cy="210912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2B508AF-FAF6-2614-35F7-3CAC6148E8AD}"/>
              </a:ext>
            </a:extLst>
          </p:cNvPr>
          <p:cNvSpPr txBox="1"/>
          <p:nvPr/>
        </p:nvSpPr>
        <p:spPr>
          <a:xfrm>
            <a:off x="2710830" y="35075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6">
                    <a:lumMod val="75000"/>
                  </a:schemeClr>
                </a:solidFill>
              </a:rPr>
              <a:t>Proyecto Palabras Viajeras 2020-2024</a:t>
            </a:r>
            <a:endParaRPr lang="pt-BR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851BEA9-8249-49E6-23E4-1E4DB45A7C52}"/>
              </a:ext>
            </a:extLst>
          </p:cNvPr>
          <p:cNvSpPr/>
          <p:nvPr/>
        </p:nvSpPr>
        <p:spPr>
          <a:xfrm>
            <a:off x="5526521" y="1269554"/>
            <a:ext cx="6473341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02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6574" y="1269554"/>
            <a:ext cx="11449272" cy="495545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hemos logrado ya?</a:t>
            </a:r>
            <a:endParaRPr lang="es-ES" sz="3600" b="1" dirty="0">
              <a:solidFill>
                <a:schemeClr val="dk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ES" sz="3200" b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32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 2022: </a:t>
            </a:r>
            <a:r>
              <a:rPr lang="es-E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1º Seminario Multicultural Chile-Brasil, en la UPLA, con la presencia de 25 docentes brasileños. El Seminario incluyó mesas de debate, exposición de actividades pedagógicas y juegos populares brasileños, visita a Escuela Laura Matus.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32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s-ES" sz="32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 2023</a:t>
            </a:r>
            <a:r>
              <a:rPr lang="es-E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11 escuelas involucrados, 1 chileno (Colegio Esperanza, Valparaíso), 3 escuelas en Afogados da </a:t>
            </a:r>
            <a:r>
              <a:rPr lang="es-ES" sz="3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Ingazeira</a:t>
            </a:r>
            <a:r>
              <a:rPr lang="es-ES" sz="3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y 7 escuelas en Recife.</a:t>
            </a:r>
          </a:p>
        </p:txBody>
      </p:sp>
      <p:pic>
        <p:nvPicPr>
          <p:cNvPr id="11" name="Imagem 10" descr="Uma imagem contendo mesa, homem, andando, rua&#10;&#10;Descrição gerada automaticamente">
            <a:extLst>
              <a:ext uri="{FF2B5EF4-FFF2-40B4-BE49-F238E27FC236}">
                <a16:creationId xmlns:a16="http://schemas.microsoft.com/office/drawing/2014/main" id="{8DBA2C96-11B0-8B93-BDBC-674C9658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7" y="300732"/>
            <a:ext cx="1352543" cy="210912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2B508AF-FAF6-2614-35F7-3CAC6148E8AD}"/>
              </a:ext>
            </a:extLst>
          </p:cNvPr>
          <p:cNvSpPr txBox="1"/>
          <p:nvPr/>
        </p:nvSpPr>
        <p:spPr>
          <a:xfrm>
            <a:off x="3214886" y="293055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6">
                    <a:lumMod val="75000"/>
                  </a:schemeClr>
                </a:solidFill>
              </a:rPr>
              <a:t>Proyecto Palabras Viajeras 2020-2024</a:t>
            </a:r>
            <a:endParaRPr lang="pt-BR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851BEA9-8249-49E6-23E4-1E4DB45A7C52}"/>
              </a:ext>
            </a:extLst>
          </p:cNvPr>
          <p:cNvSpPr/>
          <p:nvPr/>
        </p:nvSpPr>
        <p:spPr>
          <a:xfrm>
            <a:off x="5526521" y="1269554"/>
            <a:ext cx="6473341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88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1EB22-243A-5A3D-9F56-C9690591D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CB14C2-37CF-EA4F-DD67-58C26209D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74" y="1269554"/>
            <a:ext cx="11449272" cy="495545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hemos logrado ya?</a:t>
            </a:r>
          </a:p>
          <a:p>
            <a:pPr marL="0" indent="0" algn="ctr">
              <a:spcBef>
                <a:spcPts val="0"/>
              </a:spcBef>
              <a:buNone/>
            </a:pPr>
            <a:endParaRPr lang="es-ES" sz="3600" b="1" dirty="0">
              <a:solidFill>
                <a:schemeClr val="dk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 2023</a:t>
            </a:r>
            <a:r>
              <a:rPr lang="es-ES" sz="2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2º Seminario Multicultural Chile-Brasil (abril), con la presencia de la coordinadora pedagógica do Colegio Esperanza (Chile), una docente y 4 jóvenes chilenos. El Seminario incluyó mesas de debate, talleres entre jóvenes y niños, exposición de actividades educativas y juegos chilenos, visitas a escuelas de Coque e de Afogados da </a:t>
            </a:r>
            <a:r>
              <a:rPr lang="es-ES" sz="28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Ingazeira</a:t>
            </a:r>
            <a:r>
              <a:rPr lang="es-ES" sz="2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28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s-ES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 2024</a:t>
            </a:r>
            <a:r>
              <a:rPr lang="es-ES" sz="2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Intercambio entre 29 clases, de 19 escuelas (Recife, Afogados da </a:t>
            </a:r>
            <a:r>
              <a:rPr lang="es-ES" sz="28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Ingazeira</a:t>
            </a:r>
            <a:r>
              <a:rPr lang="es-ES" sz="2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y Chile) con reuniones on-line, envío de materiales por correo electrónico y videos por WhatsApp. </a:t>
            </a:r>
            <a:endParaRPr lang="es-ES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es-ES" sz="32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E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1" name="Imagem 10" descr="Uma imagem contendo mesa, homem, andando, rua&#10;&#10;Descrição gerada automaticamente">
            <a:extLst>
              <a:ext uri="{FF2B5EF4-FFF2-40B4-BE49-F238E27FC236}">
                <a16:creationId xmlns:a16="http://schemas.microsoft.com/office/drawing/2014/main" id="{6D94E4B8-DAD3-6453-43CF-D204425FD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1" y="-57481"/>
            <a:ext cx="1352543" cy="210912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6572E55-1B7D-C344-B0F8-76426881057B}"/>
              </a:ext>
            </a:extLst>
          </p:cNvPr>
          <p:cNvSpPr txBox="1"/>
          <p:nvPr/>
        </p:nvSpPr>
        <p:spPr>
          <a:xfrm>
            <a:off x="2710830" y="35075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6">
                    <a:lumMod val="75000"/>
                  </a:schemeClr>
                </a:solidFill>
              </a:rPr>
              <a:t>Proyecto Palabras Viajeras 2020-2024</a:t>
            </a:r>
            <a:endParaRPr lang="pt-BR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3907E12-E70A-6624-E6D2-240BC670567C}"/>
              </a:ext>
            </a:extLst>
          </p:cNvPr>
          <p:cNvSpPr/>
          <p:nvPr/>
        </p:nvSpPr>
        <p:spPr>
          <a:xfrm>
            <a:off x="5526521" y="1269554"/>
            <a:ext cx="6473341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67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8582" y="1358666"/>
            <a:ext cx="11341260" cy="52394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Parámetros generales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6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s-ES" sz="27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 foco del proyecto es el </a:t>
            </a:r>
            <a:r>
              <a:rPr lang="es-ES" sz="2700" b="1" dirty="0">
                <a:solidFill>
                  <a:srgbClr val="EA442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intercambio cultural </a:t>
            </a:r>
            <a:r>
              <a:rPr lang="es-ES" sz="27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entre las escuelas de Recife, de Afogados da </a:t>
            </a:r>
            <a:r>
              <a:rPr lang="es-ES" sz="27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Ingazeira</a:t>
            </a:r>
            <a:r>
              <a:rPr lang="es-ES" sz="27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y los colegios chilenos;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27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just">
              <a:spcBef>
                <a:spcPts val="0"/>
              </a:spcBef>
            </a:pPr>
            <a:r>
              <a:rPr lang="es-ES" sz="27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Las </a:t>
            </a:r>
            <a:r>
              <a:rPr lang="es-ES" sz="2700" b="1" dirty="0">
                <a:solidFill>
                  <a:srgbClr val="EA442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bibliotecas escolares y comunitarias </a:t>
            </a:r>
            <a:r>
              <a:rPr lang="es-ES" sz="27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son la clave para la coordinación de acciones por escuela;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27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just">
              <a:spcBef>
                <a:spcPts val="0"/>
              </a:spcBef>
            </a:pPr>
            <a:r>
              <a:rPr lang="es-ES" sz="27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 carta podrá ser el </a:t>
            </a:r>
            <a:r>
              <a:rPr lang="es-ES" sz="2700" b="1" dirty="0">
                <a:solidFill>
                  <a:srgbClr val="EA442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medio de comunicación </a:t>
            </a:r>
            <a:r>
              <a:rPr lang="es-ES" sz="27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entre las escuelas, más a prioridad será establecer formas de comunicación a través de: WhatsApp, Instagram, correo electrónico, videollamadas.</a:t>
            </a:r>
            <a:endParaRPr lang="pt-BR" sz="27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pt-B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1" name="Imagem 10" descr="Uma imagem contendo mesa, homem, andando, rua&#10;&#10;Descrição gerada automaticamente">
            <a:extLst>
              <a:ext uri="{FF2B5EF4-FFF2-40B4-BE49-F238E27FC236}">
                <a16:creationId xmlns:a16="http://schemas.microsoft.com/office/drawing/2014/main" id="{8DBA2C96-11B0-8B93-BDBC-674C9658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53" y="34443"/>
            <a:ext cx="1352543" cy="210912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2B508AF-FAF6-2614-35F7-3CAC6148E8AD}"/>
              </a:ext>
            </a:extLst>
          </p:cNvPr>
          <p:cNvSpPr txBox="1"/>
          <p:nvPr/>
        </p:nvSpPr>
        <p:spPr>
          <a:xfrm>
            <a:off x="2710830" y="350752"/>
            <a:ext cx="647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6">
                    <a:lumMod val="75000"/>
                  </a:schemeClr>
                </a:solidFill>
              </a:rPr>
              <a:t>Proyecto Palabras Viajeras 2025</a:t>
            </a:r>
            <a:endParaRPr lang="pt-BR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851BEA9-8249-49E6-23E4-1E4DB45A7C52}"/>
              </a:ext>
            </a:extLst>
          </p:cNvPr>
          <p:cNvSpPr/>
          <p:nvPr/>
        </p:nvSpPr>
        <p:spPr>
          <a:xfrm>
            <a:off x="5526521" y="1269554"/>
            <a:ext cx="6473341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998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DE640-F464-B185-BA60-CB172E8B9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041B80-4732-50FA-ADD7-9A5F247B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82" y="1358666"/>
            <a:ext cx="11341260" cy="52394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Parámetros generales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1400" dirty="0">
              <a:solidFill>
                <a:schemeClr val="dk1"/>
              </a:solidFill>
              <a:highlight>
                <a:srgbClr val="FFFF00"/>
              </a:highlight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just">
              <a:spcBef>
                <a:spcPts val="0"/>
              </a:spcBef>
            </a:pPr>
            <a:r>
              <a:rPr lang="es-ES" sz="27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 la secuencia de actividades propuestas por cada docente, es importante priorizar la </a:t>
            </a:r>
            <a:r>
              <a:rPr lang="es-ES" sz="27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lectura y la escritura de los estudiantes </a:t>
            </a:r>
            <a:r>
              <a:rPr lang="es-ES" sz="27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 situaciones significativas, involucrando textos literarios e informativos;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24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just">
              <a:spcBef>
                <a:spcPts val="0"/>
              </a:spcBef>
            </a:pPr>
            <a:r>
              <a:rPr lang="es-ES" sz="27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 tema general propuesto por las escuelas brasileñas es: </a:t>
            </a:r>
            <a:r>
              <a:rPr lang="es-ES" sz="27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sostenibilidad</a:t>
            </a:r>
            <a:r>
              <a:rPr lang="es-ES" sz="27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24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just">
              <a:spcBef>
                <a:spcPts val="0"/>
              </a:spcBef>
            </a:pPr>
            <a:r>
              <a:rPr lang="es-ES" sz="27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Los grupos deben buscar formas de </a:t>
            </a:r>
            <a:r>
              <a:rPr lang="es-ES" sz="27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superar la barrera del idioma </a:t>
            </a:r>
            <a:r>
              <a:rPr lang="es-ES" sz="27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 tomar el proyecto como una oportunidad para que los estudiantes y los profesores aprendan algo de vocabulario y expresiones del otro </a:t>
            </a:r>
            <a:r>
              <a:rPr lang="es-ES" sz="27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idioma</a:t>
            </a:r>
            <a:r>
              <a:rPr lang="es-ES" sz="27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pt-BR" sz="27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pt-B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1" name="Imagem 10" descr="Uma imagem contendo mesa, homem, andando, rua&#10;&#10;Descrição gerada automaticamente">
            <a:extLst>
              <a:ext uri="{FF2B5EF4-FFF2-40B4-BE49-F238E27FC236}">
                <a16:creationId xmlns:a16="http://schemas.microsoft.com/office/drawing/2014/main" id="{527AC360-B5CE-70FD-DD90-BC885914E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53" y="34443"/>
            <a:ext cx="1352543" cy="210912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EC9C2E2-E6B3-B270-0E65-C73D19E69586}"/>
              </a:ext>
            </a:extLst>
          </p:cNvPr>
          <p:cNvSpPr txBox="1"/>
          <p:nvPr/>
        </p:nvSpPr>
        <p:spPr>
          <a:xfrm>
            <a:off x="2710830" y="350752"/>
            <a:ext cx="647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6">
                    <a:lumMod val="75000"/>
                  </a:schemeClr>
                </a:solidFill>
              </a:rPr>
              <a:t>Proyecto Palabras Viajeras 2025</a:t>
            </a:r>
            <a:endParaRPr lang="pt-BR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E89F122-96E8-CB11-A7B8-61AFEF778A36}"/>
              </a:ext>
            </a:extLst>
          </p:cNvPr>
          <p:cNvSpPr/>
          <p:nvPr/>
        </p:nvSpPr>
        <p:spPr>
          <a:xfrm>
            <a:off x="5526521" y="1269554"/>
            <a:ext cx="6473341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8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6574" y="1329312"/>
            <a:ext cx="11412046" cy="5172574"/>
          </a:xfrm>
        </p:spPr>
        <p:txBody>
          <a:bodyPr>
            <a:noAutofit/>
          </a:bodyPr>
          <a:lstStyle/>
          <a:p>
            <a:pPr marL="0" marR="0" lvl="0" indent="0" algn="ctr" defTabSz="1088502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2. Parámetros generales</a:t>
            </a:r>
          </a:p>
          <a:p>
            <a:pPr marL="0" marR="0" lvl="0" indent="0" algn="ctr" defTabSz="1088502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s-ES" sz="2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Cada clase realizará su </a:t>
            </a:r>
            <a:r>
              <a:rPr lang="es-ES" sz="2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planificación individual</a:t>
            </a:r>
            <a:r>
              <a:rPr lang="es-ES" sz="2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buscando afinar su propuesta con el grupo con el que se establecerá el intercambio;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24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just">
              <a:spcBef>
                <a:spcPts val="0"/>
              </a:spcBef>
            </a:pPr>
            <a:r>
              <a:rPr lang="es-ES" sz="2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Durante el período de implementación del proyecto, los pares de clases/escuelas establecerán al menos </a:t>
            </a:r>
            <a:r>
              <a:rPr lang="es-ES" sz="2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 momentos de interacción entre las clases</a:t>
            </a:r>
            <a:r>
              <a:rPr lang="es-ES" sz="2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con el envío de materiales producidos en las secuencias didácticas;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20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just">
              <a:spcBef>
                <a:spcPts val="0"/>
              </a:spcBef>
            </a:pPr>
            <a:r>
              <a:rPr lang="es-ES" sz="2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Cada pareja de clases/escuelas establecerá un </a:t>
            </a:r>
            <a:r>
              <a:rPr lang="es-ES" sz="2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producto final </a:t>
            </a:r>
            <a:r>
              <a:rPr lang="es-ES" sz="2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para su secuencia de actividades, </a:t>
            </a:r>
            <a:r>
              <a:rPr lang="es-ES" sz="2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p.ex</a:t>
            </a:r>
            <a:r>
              <a:rPr lang="es-ES" sz="2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libro hecho a mano, vídeo, podcast, catálogo, carteles, cordel y otros, até Octubre de 2025.</a:t>
            </a:r>
            <a:endParaRPr lang="pt-BR" sz="2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pt-BR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FontTx/>
              <a:buChar char="-"/>
            </a:pPr>
            <a:endParaRPr lang="pt-BR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1" name="Imagem 10" descr="Uma imagem contendo mesa, homem, andando, rua&#10;&#10;Descrição gerada automaticamente">
            <a:extLst>
              <a:ext uri="{FF2B5EF4-FFF2-40B4-BE49-F238E27FC236}">
                <a16:creationId xmlns:a16="http://schemas.microsoft.com/office/drawing/2014/main" id="{8DBA2C96-11B0-8B93-BDBC-674C9658C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4" y="36724"/>
            <a:ext cx="1368152" cy="193461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2B508AF-FAF6-2614-35F7-3CAC6148E8AD}"/>
              </a:ext>
            </a:extLst>
          </p:cNvPr>
          <p:cNvSpPr txBox="1"/>
          <p:nvPr/>
        </p:nvSpPr>
        <p:spPr>
          <a:xfrm>
            <a:off x="3286894" y="35770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6">
                    <a:lumMod val="75000"/>
                  </a:schemeClr>
                </a:solidFill>
              </a:rPr>
              <a:t>Proyecto Palabras Viajeras 2025</a:t>
            </a:r>
            <a:endParaRPr lang="pt-BR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851BEA9-8249-49E6-23E4-1E4DB45A7C52}"/>
              </a:ext>
            </a:extLst>
          </p:cNvPr>
          <p:cNvSpPr/>
          <p:nvPr/>
        </p:nvSpPr>
        <p:spPr>
          <a:xfrm>
            <a:off x="5526521" y="1269554"/>
            <a:ext cx="6473341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21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BBE3DCB-8588-F203-81E1-0E134B98310F}"/>
              </a:ext>
            </a:extLst>
          </p:cNvPr>
          <p:cNvSpPr/>
          <p:nvPr/>
        </p:nvSpPr>
        <p:spPr>
          <a:xfrm>
            <a:off x="34412" y="-54390"/>
            <a:ext cx="12190413" cy="6913977"/>
          </a:xfrm>
          <a:prstGeom prst="rect">
            <a:avLst/>
          </a:prstGeom>
          <a:solidFill>
            <a:srgbClr val="F29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1B79FE6-3FF5-11FE-4285-4F0CC3F098EF}"/>
              </a:ext>
            </a:extLst>
          </p:cNvPr>
          <p:cNvSpPr txBox="1"/>
          <p:nvPr/>
        </p:nvSpPr>
        <p:spPr>
          <a:xfrm>
            <a:off x="4078982" y="1694131"/>
            <a:ext cx="7557284" cy="2428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s-E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 de clases por escuela para el intercambio y sus temas</a:t>
            </a:r>
            <a:endParaRPr lang="pt-BR" sz="4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m 15" descr="Uma imagem contendo mesa, homem, andando, rua&#10;&#10;Descrição gerada automaticamente">
            <a:extLst>
              <a:ext uri="{FF2B5EF4-FFF2-40B4-BE49-F238E27FC236}">
                <a16:creationId xmlns:a16="http://schemas.microsoft.com/office/drawing/2014/main" id="{4D536DB0-B9DE-95A4-AD69-060D4B9F40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6" y="1269554"/>
            <a:ext cx="2531216" cy="38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577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1059</Words>
  <Application>Microsoft Office PowerPoint</Application>
  <PresentationFormat>Personalizado</PresentationFormat>
  <Paragraphs>135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Times New Roman</vt:lpstr>
      <vt:lpstr>Wingdings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tenemos que hacer 2025? </vt:lpstr>
      <vt:lpstr>Parejas Ensino Fundamental (13 anos +)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FECHAS CLAVES Y ACTIVIDADES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AUGUSTO</dc:creator>
  <cp:lastModifiedBy>UPLA-HP-445-G8</cp:lastModifiedBy>
  <cp:revision>88</cp:revision>
  <dcterms:created xsi:type="dcterms:W3CDTF">2022-05-04T10:26:38Z</dcterms:created>
  <dcterms:modified xsi:type="dcterms:W3CDTF">2025-11-04T12:28:26Z</dcterms:modified>
</cp:coreProperties>
</file>